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13" r:id="rId3"/>
    <p:sldId id="308" r:id="rId4"/>
    <p:sldId id="309" r:id="rId5"/>
    <p:sldId id="257" r:id="rId6"/>
    <p:sldId id="310" r:id="rId7"/>
    <p:sldId id="258" r:id="rId8"/>
    <p:sldId id="259" r:id="rId9"/>
    <p:sldId id="260" r:id="rId10"/>
    <p:sldId id="261" r:id="rId11"/>
    <p:sldId id="314" r:id="rId12"/>
    <p:sldId id="262" r:id="rId13"/>
    <p:sldId id="264" r:id="rId14"/>
    <p:sldId id="263" r:id="rId15"/>
    <p:sldId id="265" r:id="rId16"/>
    <p:sldId id="300" r:id="rId17"/>
    <p:sldId id="266" r:id="rId18"/>
    <p:sldId id="301" r:id="rId19"/>
    <p:sldId id="267" r:id="rId20"/>
    <p:sldId id="269" r:id="rId21"/>
    <p:sldId id="268" r:id="rId22"/>
    <p:sldId id="303" r:id="rId23"/>
    <p:sldId id="270" r:id="rId24"/>
    <p:sldId id="271" r:id="rId25"/>
    <p:sldId id="298" r:id="rId26"/>
    <p:sldId id="272" r:id="rId27"/>
    <p:sldId id="273" r:id="rId28"/>
    <p:sldId id="275" r:id="rId29"/>
    <p:sldId id="312" r:id="rId30"/>
    <p:sldId id="305" r:id="rId31"/>
    <p:sldId id="315" r:id="rId32"/>
    <p:sldId id="274" r:id="rId33"/>
    <p:sldId id="277" r:id="rId34"/>
    <p:sldId id="278" r:id="rId35"/>
    <p:sldId id="307" r:id="rId36"/>
    <p:sldId id="279" r:id="rId37"/>
    <p:sldId id="280" r:id="rId38"/>
    <p:sldId id="304" r:id="rId39"/>
    <p:sldId id="281" r:id="rId40"/>
    <p:sldId id="282" r:id="rId41"/>
    <p:sldId id="283" r:id="rId42"/>
    <p:sldId id="306" r:id="rId43"/>
    <p:sldId id="284" r:id="rId44"/>
    <p:sldId id="285" r:id="rId45"/>
    <p:sldId id="286" r:id="rId46"/>
    <p:sldId id="299" r:id="rId47"/>
    <p:sldId id="287" r:id="rId48"/>
    <p:sldId id="288" r:id="rId49"/>
    <p:sldId id="289" r:id="rId50"/>
    <p:sldId id="316" r:id="rId51"/>
    <p:sldId id="290" r:id="rId52"/>
    <p:sldId id="291" r:id="rId53"/>
    <p:sldId id="292" r:id="rId54"/>
    <p:sldId id="293" r:id="rId55"/>
    <p:sldId id="294" r:id="rId56"/>
    <p:sldId id="295" r:id="rId57"/>
    <p:sldId id="296" r:id="rId58"/>
    <p:sldId id="297" r:id="rId59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895C52D3-F698-4377-A15B-FE1E12B4ACAD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EC8E4C-8266-481F-BAA3-F83B72449E1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es-MX" sz="3200" b="1" dirty="0" smtClean="0"/>
              <a:t>HORMONAS METABÓLICAS TIROIDEAS…</a:t>
            </a:r>
            <a:endParaRPr lang="es-MX" sz="32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es-MX" i="1" dirty="0" smtClean="0"/>
              <a:t>Dr. Johnnathan Molina</a:t>
            </a:r>
          </a:p>
          <a:p>
            <a:pPr algn="r"/>
            <a:r>
              <a:rPr lang="es-MX" i="1" dirty="0" smtClean="0"/>
              <a:t>Médico y Cirujano</a:t>
            </a:r>
          </a:p>
          <a:p>
            <a:pPr algn="r"/>
            <a:r>
              <a:rPr lang="es-MX" i="1" dirty="0" smtClean="0"/>
              <a:t>Fisiología Humana</a:t>
            </a:r>
            <a:endParaRPr lang="es-MX" i="1" dirty="0"/>
          </a:p>
        </p:txBody>
      </p:sp>
      <p:pic>
        <p:nvPicPr>
          <p:cNvPr id="4" name="Picture 2" descr="http://www.thyroidmanager.org/wp-content/uploads/2011/06/34-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908720"/>
            <a:ext cx="2087331" cy="27797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http://www.jusac.net/wp-content/uploads/2011/05/PROPUESTA-LOGOTIPO-USAC-VERSION-FULL-COLOR.jpg"/>
          <p:cNvPicPr>
            <a:picLocks noChangeAspect="1" noChangeArrowheads="1"/>
          </p:cNvPicPr>
          <p:nvPr/>
        </p:nvPicPr>
        <p:blipFill>
          <a:blip r:embed="rId3" cstate="print"/>
          <a:srcRect l="16831" t="20955" r="14909" b="16179"/>
          <a:stretch>
            <a:fillRect/>
          </a:stretch>
        </p:blipFill>
        <p:spPr bwMode="auto">
          <a:xfrm>
            <a:off x="0" y="0"/>
            <a:ext cx="2771800" cy="10251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22442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SINTESIS DE SECRECIÓN DE HORMONAS TIROIDEAS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14400" y="2769833"/>
            <a:ext cx="7474024" cy="3539527"/>
          </a:xfrm>
        </p:spPr>
        <p:txBody>
          <a:bodyPr>
            <a:normAutofit lnSpcReduction="10000"/>
          </a:bodyPr>
          <a:lstStyle/>
          <a:p>
            <a:r>
              <a:rPr lang="es-MX" dirty="0" smtClean="0"/>
              <a:t>Alrededor de 93% de las hormonas con actividad </a:t>
            </a:r>
            <a:r>
              <a:rPr lang="es-MX" dirty="0" err="1" smtClean="0"/>
              <a:t>metabolica</a:t>
            </a:r>
            <a:r>
              <a:rPr lang="es-MX" dirty="0" smtClean="0"/>
              <a:t> secretada por la glándula tiroides, corresponde a </a:t>
            </a:r>
            <a:r>
              <a:rPr lang="es-MX" b="1" i="1" dirty="0" smtClean="0"/>
              <a:t>Tiroxina</a:t>
            </a:r>
            <a:r>
              <a:rPr lang="es-MX" dirty="0" smtClean="0"/>
              <a:t> y el 7% restante </a:t>
            </a:r>
            <a:r>
              <a:rPr lang="es-MX" b="1" i="1" dirty="0" smtClean="0"/>
              <a:t> </a:t>
            </a:r>
            <a:r>
              <a:rPr lang="es-MX" dirty="0" smtClean="0"/>
              <a:t>a </a:t>
            </a:r>
            <a:r>
              <a:rPr lang="es-MX" b="1" i="1" dirty="0" err="1" smtClean="0"/>
              <a:t>Triyodotironina</a:t>
            </a:r>
            <a:r>
              <a:rPr lang="es-MX" dirty="0" smtClean="0"/>
              <a:t>.</a:t>
            </a:r>
          </a:p>
          <a:p>
            <a:endParaRPr lang="es-MX" dirty="0"/>
          </a:p>
          <a:p>
            <a:r>
              <a:rPr lang="es-MX" dirty="0" smtClean="0"/>
              <a:t>Con el tiempo toda la </a:t>
            </a:r>
            <a:r>
              <a:rPr lang="es-MX" b="1" i="1" dirty="0" smtClean="0"/>
              <a:t>Tiroxina</a:t>
            </a:r>
            <a:r>
              <a:rPr lang="es-MX" dirty="0" smtClean="0"/>
              <a:t> se convierte en </a:t>
            </a:r>
            <a:r>
              <a:rPr lang="es-MX" b="1" i="1" dirty="0" err="1" smtClean="0"/>
              <a:t>Triyodotironina</a:t>
            </a:r>
            <a:r>
              <a:rPr lang="es-MX" b="1" i="1" dirty="0" smtClean="0"/>
              <a:t> </a:t>
            </a:r>
            <a:r>
              <a:rPr lang="es-MX" dirty="0" smtClean="0"/>
              <a:t>en los tejidos, por lo que ambas desempeñan </a:t>
            </a:r>
            <a:r>
              <a:rPr lang="es-MX" dirty="0" err="1" smtClean="0"/>
              <a:t>fucniones</a:t>
            </a:r>
            <a:r>
              <a:rPr lang="es-MX" dirty="0" smtClean="0"/>
              <a:t> importantes.</a:t>
            </a:r>
          </a:p>
          <a:p>
            <a:endParaRPr lang="es-MX" dirty="0" smtClean="0"/>
          </a:p>
          <a:p>
            <a:r>
              <a:rPr lang="es-MX" dirty="0" smtClean="0"/>
              <a:t>La </a:t>
            </a:r>
            <a:r>
              <a:rPr lang="es-MX" b="1" i="1" dirty="0" err="1" smtClean="0"/>
              <a:t>Triyodotironina</a:t>
            </a:r>
            <a:r>
              <a:rPr lang="es-MX" b="1" i="1" dirty="0" smtClean="0"/>
              <a:t> </a:t>
            </a:r>
            <a:r>
              <a:rPr lang="es-MX" dirty="0" smtClean="0"/>
              <a:t>es 4 veces más potente que la </a:t>
            </a:r>
            <a:r>
              <a:rPr lang="es-MX" b="1" i="1" dirty="0" smtClean="0"/>
              <a:t> Tiroxina</a:t>
            </a:r>
            <a:r>
              <a:rPr lang="es-MX" dirty="0" smtClean="0"/>
              <a:t>, aunque se detecta en una cantidad mucho menor en la sangre y su duración es mas breve.</a:t>
            </a: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9943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Users\Jonathan\Downloads\IMG-20140824-WA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81025"/>
            <a:ext cx="7620000" cy="569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Anatomía Fisiológica de la glándula tiroides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i="1" dirty="0" smtClean="0"/>
              <a:t>Folículos cerrados</a:t>
            </a:r>
            <a:r>
              <a:rPr lang="es-MX" dirty="0" smtClean="0"/>
              <a:t> revestidos de células epiteliales cúbicas y repletos de </a:t>
            </a:r>
            <a:r>
              <a:rPr lang="es-MX" b="1" dirty="0" smtClean="0"/>
              <a:t>coloide.</a:t>
            </a:r>
            <a:endParaRPr lang="es-MX" dirty="0" smtClean="0"/>
          </a:p>
          <a:p>
            <a:endParaRPr lang="es-MX" b="1" dirty="0"/>
          </a:p>
          <a:p>
            <a:r>
              <a:rPr lang="es-MX" b="1" i="1" dirty="0" err="1" smtClean="0"/>
              <a:t>Tiroglobulina</a:t>
            </a:r>
            <a:r>
              <a:rPr lang="es-MX" b="1" i="1" dirty="0" smtClean="0"/>
              <a:t>:</a:t>
            </a:r>
            <a:r>
              <a:rPr lang="es-MX" b="1" dirty="0"/>
              <a:t> </a:t>
            </a:r>
            <a:r>
              <a:rPr lang="es-MX" dirty="0" err="1" smtClean="0"/>
              <a:t>glucoproteina</a:t>
            </a:r>
            <a:r>
              <a:rPr lang="es-MX" dirty="0" smtClean="0"/>
              <a:t> de gran tamaño, componente principal del coloide y cuya molécula contiene las hormonas tiroideas.</a:t>
            </a:r>
          </a:p>
          <a:p>
            <a:endParaRPr lang="es-MX" i="1" dirty="0"/>
          </a:p>
          <a:p>
            <a:r>
              <a:rPr lang="es-MX" i="1" dirty="0" smtClean="0"/>
              <a:t>Cuando la secreción se encuentra en los folículos la sangre debe absorberla de nuevo a través del epitelio folicular.</a:t>
            </a:r>
            <a:endParaRPr lang="es-MX" i="1" dirty="0"/>
          </a:p>
        </p:txBody>
      </p:sp>
    </p:spTree>
    <p:extLst>
      <p:ext uri="{BB962C8B-B14F-4D97-AF65-F5344CB8AC3E}">
        <p14:creationId xmlns="" xmlns:p14="http://schemas.microsoft.com/office/powerpoint/2010/main" val="131737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11560" y="2060848"/>
            <a:ext cx="2953512" cy="2176272"/>
          </a:xfrm>
        </p:spPr>
        <p:txBody>
          <a:bodyPr/>
          <a:lstStyle/>
          <a:p>
            <a:r>
              <a:rPr lang="es-MX" dirty="0" smtClean="0"/>
              <a:t>Aspecto microscópico de la glándula tiroides</a:t>
            </a:r>
            <a:endParaRPr lang="es-MX" dirty="0"/>
          </a:p>
        </p:txBody>
      </p:sp>
      <p:sp>
        <p:nvSpPr>
          <p:cNvPr id="5" name="4 Marcador de posición de imagen"/>
          <p:cNvSpPr>
            <a:spLocks noGrp="1"/>
          </p:cNvSpPr>
          <p:nvPr>
            <p:ph type="pic" idx="1"/>
          </p:nvPr>
        </p:nvSpPr>
        <p:spPr/>
      </p:sp>
      <p:sp>
        <p:nvSpPr>
          <p:cNvPr id="6" name="5 Marcador de texto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405" y="1484784"/>
            <a:ext cx="511823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62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El yoduro es necesario para la formación de tiroxina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Se precisan de unos 50mg de yodo al año o 1mg a la semana para formar una cantidad normal de tiroxina.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25029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Yoduros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Se ingieren VO y se absorben por el tubo digestivo hacia la sangre de la misma forma que los cloruros.</a:t>
            </a:r>
          </a:p>
          <a:p>
            <a:r>
              <a:rPr lang="es-MX" dirty="0" smtClean="0"/>
              <a:t>La mayor parte se excreta con rapidez por vía renal,  después de que las células tiroideas hayan retirado 1/5 de la sangre circulante para emplearlo en la síntesis de hormonas tiroideas.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111990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2964" t="18329" r="22246" b="10797"/>
          <a:stretch>
            <a:fillRect/>
          </a:stretch>
        </p:blipFill>
        <p:spPr bwMode="auto">
          <a:xfrm>
            <a:off x="611560" y="548680"/>
            <a:ext cx="7524836" cy="54726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err="1" smtClean="0"/>
              <a:t>Simportador</a:t>
            </a:r>
            <a:r>
              <a:rPr lang="es-MX" dirty="0"/>
              <a:t> </a:t>
            </a:r>
            <a:r>
              <a:rPr lang="es-MX" dirty="0" smtClean="0"/>
              <a:t>del yoduro de sodio </a:t>
            </a:r>
            <a:r>
              <a:rPr lang="es-MX" sz="3100" i="1" dirty="0" smtClean="0"/>
              <a:t>(</a:t>
            </a:r>
            <a:r>
              <a:rPr lang="es-MX" sz="3100" i="1" dirty="0" err="1" smtClean="0"/>
              <a:t>Nais</a:t>
            </a:r>
            <a:r>
              <a:rPr lang="es-MX" sz="3100" i="1" dirty="0" smtClean="0"/>
              <a:t>…)</a:t>
            </a:r>
            <a:endParaRPr lang="es-MX" sz="3100" i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Se encuentra en la membrana </a:t>
            </a:r>
            <a:r>
              <a:rPr lang="es-MX" dirty="0" err="1" smtClean="0"/>
              <a:t>basolateral</a:t>
            </a:r>
            <a:r>
              <a:rPr lang="es-MX" dirty="0" smtClean="0"/>
              <a:t> de la célula folicular.</a:t>
            </a:r>
          </a:p>
          <a:p>
            <a:r>
              <a:rPr lang="es-MX" dirty="0" smtClean="0"/>
              <a:t>La membrana basal bombea de forma activa el yoduro de la sangre al interior celular.</a:t>
            </a:r>
          </a:p>
          <a:p>
            <a:r>
              <a:rPr lang="es-MX" dirty="0" err="1" smtClean="0"/>
              <a:t>Cotransporta</a:t>
            </a:r>
            <a:r>
              <a:rPr lang="es-MX" dirty="0" smtClean="0"/>
              <a:t> el yoduro junto a dos iones sodio de la membrana </a:t>
            </a:r>
            <a:r>
              <a:rPr lang="es-MX" dirty="0" err="1" smtClean="0"/>
              <a:t>basolateral</a:t>
            </a:r>
            <a:r>
              <a:rPr lang="es-MX" dirty="0" smtClean="0"/>
              <a:t> al interior de la célula.</a:t>
            </a:r>
          </a:p>
          <a:p>
            <a:r>
              <a:rPr lang="es-MX" dirty="0" smtClean="0"/>
              <a:t>ATPasa Na+/K+ elimina Na+ del folículo(forma Activa) produciendo un gradiente adecuado para que entre el Na+ junto al Yoduro de forma pasiva.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225978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2964" t="18329" r="22246" b="10797"/>
          <a:stretch>
            <a:fillRect/>
          </a:stretch>
        </p:blipFill>
        <p:spPr bwMode="auto">
          <a:xfrm>
            <a:off x="611560" y="548680"/>
            <a:ext cx="7524836" cy="60486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Atrapamiento de Yoduro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Es el proceso concentración de yoduro en la célula folicular.</a:t>
            </a:r>
          </a:p>
          <a:p>
            <a:r>
              <a:rPr lang="es-MX" dirty="0" smtClean="0"/>
              <a:t>La concentración es de 30 a 250 veces mayor a la del plasma.</a:t>
            </a:r>
          </a:p>
          <a:p>
            <a:r>
              <a:rPr lang="es-MX" dirty="0" smtClean="0"/>
              <a:t>Depende de la actividad de la TSH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86084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10" descr="http://www.chospab.es/miradorclinico/images/stories/oftalmologia/Orbitopata_tiroidea/1_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7620000" cy="3505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TSH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Hormona que estimula la actividad de la bomba de yoduro en las células tiroideas.</a:t>
            </a:r>
          </a:p>
          <a:p>
            <a:pPr marL="4572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178956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Pendrina</a:t>
            </a:r>
            <a:r>
              <a:rPr lang="es-MX" dirty="0" smtClean="0"/>
              <a:t>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Molécula de </a:t>
            </a:r>
            <a:r>
              <a:rPr lang="es-MX" b="1" u="sng" dirty="0" err="1" smtClean="0"/>
              <a:t>contra</a:t>
            </a:r>
            <a:r>
              <a:rPr lang="es-MX" dirty="0" err="1" smtClean="0"/>
              <a:t>transporte</a:t>
            </a:r>
            <a:r>
              <a:rPr lang="es-MX" dirty="0" smtClean="0"/>
              <a:t> cloruro-yoduro, mediante la cual el yoduro es transportado a través de la membrana  apical de la célula folicular tiroidea hacia el folículo.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427208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2964" t="18329" r="22246" b="10797"/>
          <a:stretch>
            <a:fillRect/>
          </a:stretch>
        </p:blipFill>
        <p:spPr bwMode="auto">
          <a:xfrm>
            <a:off x="611560" y="548680"/>
            <a:ext cx="7524836" cy="57606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Tiroglobulina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Molécula </a:t>
            </a:r>
            <a:r>
              <a:rPr lang="es-MX" dirty="0" err="1" smtClean="0"/>
              <a:t>glucoproteica</a:t>
            </a:r>
            <a:r>
              <a:rPr lang="es-MX" dirty="0" smtClean="0"/>
              <a:t>, sintetizada y secretada por el Retículo </a:t>
            </a:r>
            <a:r>
              <a:rPr lang="es-MX" dirty="0" err="1" smtClean="0"/>
              <a:t>Endoplásmico</a:t>
            </a:r>
            <a:r>
              <a:rPr lang="es-MX" dirty="0" smtClean="0"/>
              <a:t> y el Aparato de Golgi.</a:t>
            </a:r>
          </a:p>
          <a:p>
            <a:r>
              <a:rPr lang="es-MX" dirty="0" smtClean="0"/>
              <a:t>70 moléculas de tirosina (sustrato principal que se combina con el yodo para formar hormonas tiroideas).</a:t>
            </a:r>
          </a:p>
          <a:p>
            <a:r>
              <a:rPr lang="es-MX" dirty="0" smtClean="0"/>
              <a:t>Las hormonas tiroideas se forman dentro de la molécula de </a:t>
            </a:r>
            <a:r>
              <a:rPr lang="es-MX" dirty="0" err="1" smtClean="0"/>
              <a:t>tiroglobulina</a:t>
            </a:r>
            <a:r>
              <a:rPr lang="es-MX" dirty="0" smtClean="0"/>
              <a:t>.</a:t>
            </a:r>
          </a:p>
          <a:p>
            <a:r>
              <a:rPr lang="es-MX" dirty="0" smtClean="0"/>
              <a:t>30 moléculas de tiroxina y algunas de </a:t>
            </a:r>
            <a:r>
              <a:rPr lang="es-MX" dirty="0" err="1" smtClean="0"/>
              <a:t>triyodotironina</a:t>
            </a:r>
            <a:endParaRPr lang="es-MX" dirty="0" smtClean="0"/>
          </a:p>
        </p:txBody>
      </p:sp>
    </p:spTree>
    <p:extLst>
      <p:ext uri="{BB962C8B-B14F-4D97-AF65-F5344CB8AC3E}">
        <p14:creationId xmlns="" xmlns:p14="http://schemas.microsoft.com/office/powerpoint/2010/main" val="21377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Oxidación del ion yoduro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Primer paso critico en la formación se hormonas tiroideas.</a:t>
            </a:r>
          </a:p>
          <a:p>
            <a:r>
              <a:rPr lang="es-MX" dirty="0" smtClean="0"/>
              <a:t>Oxidación del I a </a:t>
            </a:r>
            <a:r>
              <a:rPr lang="es-MX" dirty="0" err="1" smtClean="0"/>
              <a:t>I</a:t>
            </a:r>
            <a:r>
              <a:rPr lang="es-MX" sz="1400" dirty="0" err="1" smtClean="0"/>
              <a:t>o</a:t>
            </a:r>
            <a:r>
              <a:rPr lang="es-MX" dirty="0" smtClean="0"/>
              <a:t> o I</a:t>
            </a:r>
            <a:r>
              <a:rPr lang="es-MX" sz="1400" dirty="0" smtClean="0"/>
              <a:t>3</a:t>
            </a:r>
            <a:r>
              <a:rPr lang="es-MX" dirty="0" smtClean="0"/>
              <a:t> que se pueden combinar con tirosina.</a:t>
            </a:r>
          </a:p>
          <a:p>
            <a:r>
              <a:rPr lang="es-MX" i="1" dirty="0" smtClean="0"/>
              <a:t>La unión del I a la </a:t>
            </a:r>
            <a:r>
              <a:rPr lang="es-MX" i="1" dirty="0" err="1" smtClean="0"/>
              <a:t>Tiroglobulina</a:t>
            </a:r>
            <a:r>
              <a:rPr lang="es-MX" i="1" dirty="0" smtClean="0"/>
              <a:t> se llama </a:t>
            </a:r>
            <a:r>
              <a:rPr lang="es-MX" i="1" u="sng" dirty="0" err="1" smtClean="0"/>
              <a:t>Organificación</a:t>
            </a:r>
            <a:endParaRPr lang="es-MX" i="1" dirty="0" smtClean="0"/>
          </a:p>
          <a:p>
            <a:r>
              <a:rPr lang="es-MX" i="1" dirty="0" smtClean="0"/>
              <a:t>La </a:t>
            </a:r>
            <a:r>
              <a:rPr lang="es-MX" i="1" dirty="0" err="1" smtClean="0"/>
              <a:t>peroxidasa</a:t>
            </a:r>
            <a:r>
              <a:rPr lang="es-MX" i="1" dirty="0" smtClean="0"/>
              <a:t> se encuentra en la membrana apical, justo donde la </a:t>
            </a:r>
            <a:r>
              <a:rPr lang="es-MX" i="1" dirty="0" err="1" smtClean="0"/>
              <a:t>tiroblobulina</a:t>
            </a:r>
            <a:r>
              <a:rPr lang="es-MX" i="1" dirty="0" smtClean="0"/>
              <a:t> abandona el aparato de Golgi.</a:t>
            </a:r>
          </a:p>
          <a:p>
            <a:r>
              <a:rPr lang="es-MX" dirty="0" smtClean="0"/>
              <a:t>Cuando la </a:t>
            </a:r>
            <a:r>
              <a:rPr lang="es-MX" dirty="0" err="1" smtClean="0"/>
              <a:t>peroxidasa</a:t>
            </a:r>
            <a:r>
              <a:rPr lang="es-MX" dirty="0" smtClean="0"/>
              <a:t> se bloquea, la formación de hormonas disminuye hasta cero.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167357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Users\Jonathan\Downloads\1379612_641322052586292_771412553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Organificación</a:t>
            </a:r>
            <a:r>
              <a:rPr lang="es-MX" dirty="0" smtClean="0"/>
              <a:t> de </a:t>
            </a:r>
            <a:r>
              <a:rPr lang="es-MX" dirty="0" err="1" smtClean="0"/>
              <a:t>tiroglobulina</a:t>
            </a:r>
            <a:r>
              <a:rPr lang="es-MX" dirty="0" smtClean="0"/>
              <a:t>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Unión del yodo a la molécula de </a:t>
            </a:r>
            <a:r>
              <a:rPr lang="es-MX" dirty="0" err="1" smtClean="0"/>
              <a:t>tiroglobulina</a:t>
            </a:r>
            <a:r>
              <a:rPr lang="es-MX" dirty="0" smtClean="0"/>
              <a:t>.</a:t>
            </a:r>
          </a:p>
          <a:p>
            <a:r>
              <a:rPr lang="es-MX" dirty="0" smtClean="0"/>
              <a:t>El yodo oxidado se une directamente aunque con lentitud al aminoácido tirosina.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116013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Dr. Serra\Pictures\formacion de Hormonas Tiroideas 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870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Almacenamiento de </a:t>
            </a:r>
            <a:r>
              <a:rPr lang="es-MX" dirty="0" err="1" smtClean="0"/>
              <a:t>tiroglobulina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Los folículos pueden almacenar una gran cantidad de hormona tiroidea, suficiente para cubrir las necesidades del organismo  durante 2 o 3 meses.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247532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1986" name="Picture 2" descr="Effects of amiodarone therapy on thyroid fun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1043" cy="5661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539552" y="5657671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Las hormonas tiroideas son parte de la estructura de la </a:t>
            </a:r>
            <a:r>
              <a:rPr lang="es-MX" b="1" dirty="0" err="1" smtClean="0"/>
              <a:t>Tiroglobulina</a:t>
            </a:r>
            <a:endParaRPr lang="es-MX" b="1" dirty="0"/>
          </a:p>
        </p:txBody>
      </p:sp>
      <p:cxnSp>
        <p:nvCxnSpPr>
          <p:cNvPr id="7" name="6 Conector recto de flecha"/>
          <p:cNvCxnSpPr/>
          <p:nvPr/>
        </p:nvCxnSpPr>
        <p:spPr>
          <a:xfrm flipH="1" flipV="1">
            <a:off x="971600" y="3429000"/>
            <a:ext cx="288032" cy="21602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580112" y="3212976"/>
            <a:ext cx="3106688" cy="3187824"/>
          </a:xfrm>
        </p:spPr>
        <p:txBody>
          <a:bodyPr/>
          <a:lstStyle/>
          <a:p>
            <a:endParaRPr lang="es-MX" dirty="0"/>
          </a:p>
        </p:txBody>
      </p:sp>
      <p:pic>
        <p:nvPicPr>
          <p:cNvPr id="24578" name="Picture 2" descr="http://img.webmd.com/dtmcms/live/webmd/consumer_assets/site_images/articles/image_article_collections/anatomy_pages/THYROID_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07512"/>
          </a:xfrm>
          <a:prstGeom prst="rect">
            <a:avLst/>
          </a:prstGeom>
          <a:noFill/>
        </p:spPr>
      </p:pic>
      <p:pic>
        <p:nvPicPr>
          <p:cNvPr id="24580" name="Picture 4" descr="Thyroid Gl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564904"/>
            <a:ext cx="4062506" cy="3492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2964" t="18329" r="22246" b="10797"/>
          <a:stretch>
            <a:fillRect/>
          </a:stretch>
        </p:blipFill>
        <p:spPr bwMode="auto">
          <a:xfrm>
            <a:off x="539552" y="1556792"/>
            <a:ext cx="7344816" cy="50164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899592" y="476672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Liberación de T3 y T4</a:t>
            </a: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 descr="C:\Users\Jonathan\Downloads\IMG-20140824-WA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81025"/>
            <a:ext cx="7620000" cy="569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560222"/>
            <a:ext cx="7265022" cy="5461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4860032" y="6237312"/>
            <a:ext cx="1223412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s-GT" dirty="0" smtClean="0"/>
              <a:t>Proteasas</a:t>
            </a:r>
            <a:endParaRPr lang="es-ES" dirty="0"/>
          </a:p>
        </p:txBody>
      </p:sp>
      <p:cxnSp>
        <p:nvCxnSpPr>
          <p:cNvPr id="5" name="4 Conector recto de flecha"/>
          <p:cNvCxnSpPr/>
          <p:nvPr/>
        </p:nvCxnSpPr>
        <p:spPr>
          <a:xfrm flipH="1" flipV="1">
            <a:off x="4211960" y="4869160"/>
            <a:ext cx="1080120" cy="136815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5017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Transporte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El 99% de la Tiroxina y </a:t>
            </a:r>
            <a:r>
              <a:rPr lang="es-MX" dirty="0" err="1" smtClean="0"/>
              <a:t>Triyodotironina</a:t>
            </a:r>
            <a:r>
              <a:rPr lang="es-MX" dirty="0" smtClean="0"/>
              <a:t> liberadas a la sangre se une a las </a:t>
            </a:r>
            <a:r>
              <a:rPr lang="es-MX" dirty="0" err="1" smtClean="0"/>
              <a:t>proteinas</a:t>
            </a:r>
            <a:r>
              <a:rPr lang="es-MX" dirty="0" smtClean="0"/>
              <a:t> </a:t>
            </a:r>
            <a:r>
              <a:rPr lang="es-MX" dirty="0" err="1" smtClean="0"/>
              <a:t>plasmaticas</a:t>
            </a:r>
            <a:r>
              <a:rPr lang="es-MX" dirty="0" smtClean="0"/>
              <a:t>.</a:t>
            </a:r>
          </a:p>
          <a:p>
            <a:r>
              <a:rPr lang="es-MX" i="1" dirty="0" smtClean="0">
                <a:solidFill>
                  <a:srgbClr val="FF0000"/>
                </a:solidFill>
              </a:rPr>
              <a:t>Globulina Fijadora de Tiroxina</a:t>
            </a:r>
          </a:p>
          <a:p>
            <a:r>
              <a:rPr lang="es-MX" i="1" dirty="0" smtClean="0"/>
              <a:t>Pre albúmina</a:t>
            </a:r>
          </a:p>
          <a:p>
            <a:r>
              <a:rPr lang="es-MX" i="1" dirty="0" smtClean="0"/>
              <a:t>Albúmina Fijadora de Tiroxina</a:t>
            </a:r>
            <a:endParaRPr lang="es-MX" i="1" dirty="0"/>
          </a:p>
        </p:txBody>
      </p:sp>
    </p:spTree>
    <p:extLst>
      <p:ext uri="{BB962C8B-B14F-4D97-AF65-F5344CB8AC3E}">
        <p14:creationId xmlns="" xmlns:p14="http://schemas.microsoft.com/office/powerpoint/2010/main" val="313636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Liberación y almacenamiento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1" dirty="0" smtClean="0"/>
              <a:t>Tiroxina: </a:t>
            </a:r>
            <a:r>
              <a:rPr lang="es-MX" dirty="0" smtClean="0"/>
              <a:t>se libera cada 6 días </a:t>
            </a:r>
          </a:p>
          <a:p>
            <a:r>
              <a:rPr lang="es-MX" b="1" dirty="0" err="1" smtClean="0"/>
              <a:t>Triyodotironina</a:t>
            </a:r>
            <a:r>
              <a:rPr lang="es-MX" b="1" dirty="0" smtClean="0"/>
              <a:t>:</a:t>
            </a:r>
            <a:r>
              <a:rPr lang="es-MX" dirty="0" smtClean="0"/>
              <a:t> tarda un día en llegar a las células diana.</a:t>
            </a:r>
          </a:p>
          <a:p>
            <a:endParaRPr lang="es-MX" dirty="0" smtClean="0"/>
          </a:p>
          <a:p>
            <a:r>
              <a:rPr lang="es-MX" sz="1800" b="1" i="1" dirty="0" smtClean="0"/>
              <a:t>En la célula EFECTORA se unen NUEVAMENTE a las proteínas intracelulares (almacenamiento para usarse lentamente)</a:t>
            </a:r>
            <a:endParaRPr lang="es-MX" sz="1800" b="1" i="1" dirty="0"/>
          </a:p>
        </p:txBody>
      </p:sp>
    </p:spTree>
    <p:extLst>
      <p:ext uri="{BB962C8B-B14F-4D97-AF65-F5344CB8AC3E}">
        <p14:creationId xmlns="" xmlns:p14="http://schemas.microsoft.com/office/powerpoint/2010/main" val="328078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 descr="http://www.thyroidmanager.org/wp-content/uploads/2011/06/34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4914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FUNCIONES FISIOLÓGICAS DE LAS HORMONAS METABOLICAS TIROIDEAS</a:t>
            </a:r>
            <a:endParaRPr lang="es-MX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35722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F</a:t>
            </a:r>
            <a:r>
              <a:rPr lang="es-MX" dirty="0" smtClean="0"/>
              <a:t>unciones </a:t>
            </a:r>
            <a:r>
              <a:rPr lang="es-MX" dirty="0"/>
              <a:t>F</a:t>
            </a:r>
            <a:r>
              <a:rPr lang="es-MX" dirty="0" smtClean="0"/>
              <a:t>isiológicas de las Hormonas Metabólicas Tiroideas</a:t>
            </a:r>
            <a:endParaRPr lang="es-MX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AUMENTA LA TRANSCRIPCIÓN DE GENES</a:t>
            </a:r>
          </a:p>
          <a:p>
            <a:r>
              <a:rPr lang="es-MX" dirty="0" smtClean="0"/>
              <a:t>ACTIVAN RECEPTORES NUCLEARES</a:t>
            </a:r>
          </a:p>
          <a:p>
            <a:r>
              <a:rPr lang="es-MX" dirty="0" smtClean="0"/>
              <a:t>AUMENTAN LA ACTIVIDAD METABÓLICA CELULAR</a:t>
            </a:r>
          </a:p>
          <a:p>
            <a:r>
              <a:rPr lang="es-MX" dirty="0" smtClean="0"/>
              <a:t>INCREMENTAN EL NÚMERO Y LA ACTIVIDAD DE LAS MITOCONDRIAS</a:t>
            </a:r>
          </a:p>
          <a:p>
            <a:r>
              <a:rPr lang="es-MX" dirty="0" smtClean="0"/>
              <a:t>FACILITAN EN TRANSPORTE ACTIVO A TRAVÉS DE LA MEMBRANA CELULAR.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57274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2964" t="18329" r="22246" b="11782"/>
          <a:stretch>
            <a:fillRect/>
          </a:stretch>
        </p:blipFill>
        <p:spPr bwMode="auto">
          <a:xfrm>
            <a:off x="827583" y="692696"/>
            <a:ext cx="7430009" cy="56886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Aumento de la transcripción de genes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Aumento de síntesis de proteínas estructurales, enzimas, proteínas transportadoras y otras substancias.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269736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22530" name="Picture 2" descr="http://3.bp.blogspot.com/-Zhsn20DQwU0/TqAxiX65p3I/AAAAAAAABBU/LWgO-rNJs6g/s1600/thyroid+parathyro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8018107" cy="522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Activación de los receptores nucleares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El receptor de hormonas tiroidea se encuentra en el núcleo unido al ADN.</a:t>
            </a:r>
          </a:p>
          <a:p>
            <a:r>
              <a:rPr lang="es-MX" dirty="0" smtClean="0"/>
              <a:t>Este receptor suele estar unido con el receptor del </a:t>
            </a:r>
            <a:r>
              <a:rPr lang="es-MX" dirty="0" err="1" smtClean="0"/>
              <a:t>retinoide</a:t>
            </a:r>
            <a:r>
              <a:rPr lang="es-MX" dirty="0" smtClean="0"/>
              <a:t> X (RXR) en los elementos específicos de la respuesta a hormonas tiroideas del ADN.</a:t>
            </a:r>
          </a:p>
          <a:p>
            <a:r>
              <a:rPr lang="es-MX" dirty="0" smtClean="0"/>
              <a:t>Al activarse se inicia el proceso de transcripción y se sintetiza una cantidad elevada de </a:t>
            </a:r>
            <a:r>
              <a:rPr lang="es-MX" dirty="0" err="1" smtClean="0"/>
              <a:t>ARNm</a:t>
            </a:r>
            <a:r>
              <a:rPr lang="es-MX" dirty="0" smtClean="0"/>
              <a:t>, seguida de la traducción del ARN.</a:t>
            </a:r>
          </a:p>
          <a:p>
            <a:r>
              <a:rPr lang="es-MX" b="1" dirty="0" smtClean="0">
                <a:solidFill>
                  <a:srgbClr val="FF0000"/>
                </a:solidFill>
              </a:rPr>
              <a:t>FUNCIONES ENZIMATICAS</a:t>
            </a:r>
          </a:p>
        </p:txBody>
      </p:sp>
    </p:spTree>
    <p:extLst>
      <p:ext uri="{BB962C8B-B14F-4D97-AF65-F5344CB8AC3E}">
        <p14:creationId xmlns="" xmlns:p14="http://schemas.microsoft.com/office/powerpoint/2010/main" val="311301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Efectos celulares no genómicos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Tejido cardiaco, hipofisario y tejido adiposo.</a:t>
            </a:r>
          </a:p>
          <a:p>
            <a:r>
              <a:rPr lang="es-MX" dirty="0" smtClean="0"/>
              <a:t>Membrana plasmática, citoplasma y mitocondrias</a:t>
            </a:r>
          </a:p>
          <a:p>
            <a:r>
              <a:rPr lang="es-MX" dirty="0" smtClean="0"/>
              <a:t>Regulación de los canales iónicos y fosforilación oxidativa</a:t>
            </a:r>
          </a:p>
          <a:p>
            <a:r>
              <a:rPr lang="es-MX" dirty="0" smtClean="0"/>
              <a:t>Activación de segundos mensajeros como </a:t>
            </a:r>
            <a:r>
              <a:rPr lang="es-MX" dirty="0" err="1" smtClean="0"/>
              <a:t>AMPc</a:t>
            </a:r>
            <a:endParaRPr lang="es-MX" dirty="0" smtClean="0"/>
          </a:p>
          <a:p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277904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32925" t="17344" r="32209" b="6250"/>
          <a:stretch>
            <a:fillRect/>
          </a:stretch>
        </p:blipFill>
        <p:spPr bwMode="auto">
          <a:xfrm>
            <a:off x="467544" y="260647"/>
            <a:ext cx="7488832" cy="62989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Aumento de la actividad metabólica celular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Incremento del metabolismo basal entre 60 y 100%.</a:t>
            </a:r>
          </a:p>
          <a:p>
            <a:r>
              <a:rPr lang="es-MX" dirty="0" smtClean="0"/>
              <a:t>Aumenta la síntesis de proteínas pero también el catabolismo.</a:t>
            </a:r>
          </a:p>
          <a:p>
            <a:r>
              <a:rPr lang="es-MX" dirty="0" smtClean="0"/>
              <a:t>La velocidad de crecimiento en jóvenes experimenta gran aceleración.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07004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Aumento en número y actividad de las mitocondrias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Esto lleva a una mayor formación de ATP, lo que estimula la función celular.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29489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Facilitación del transporte activo a través de la membrana celular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La </a:t>
            </a:r>
            <a:r>
              <a:rPr lang="es-MX" dirty="0" err="1" smtClean="0"/>
              <a:t>Na</a:t>
            </a:r>
            <a:r>
              <a:rPr lang="es-MX" dirty="0" smtClean="0"/>
              <a:t>-K </a:t>
            </a:r>
            <a:r>
              <a:rPr lang="es-MX" dirty="0" err="1" smtClean="0"/>
              <a:t>ATPasa</a:t>
            </a:r>
            <a:r>
              <a:rPr lang="es-MX" dirty="0" smtClean="0"/>
              <a:t> aumenta en respuesta a la hormona tiroidea.</a:t>
            </a:r>
          </a:p>
          <a:p>
            <a:r>
              <a:rPr lang="es-MX" dirty="0" smtClean="0"/>
              <a:t>Este proceso requiere de energía e </a:t>
            </a:r>
            <a:r>
              <a:rPr lang="es-MX" b="1" u="sng" dirty="0" smtClean="0"/>
              <a:t>incrementa la cantidad de calor producida por el organismo</a:t>
            </a:r>
            <a:r>
              <a:rPr lang="es-MX" dirty="0" smtClean="0"/>
              <a:t>.(acelerando el metabolismo)</a:t>
            </a:r>
          </a:p>
        </p:txBody>
      </p:sp>
    </p:spTree>
    <p:extLst>
      <p:ext uri="{BB962C8B-B14F-4D97-AF65-F5344CB8AC3E}">
        <p14:creationId xmlns="" xmlns:p14="http://schemas.microsoft.com/office/powerpoint/2010/main" val="222219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 descr="C:\Users\Jonathan\Downloads\1536429_10152097196753756_1132805711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8316417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Efecto de las Hormonas Metabólicas Tiroideas sobre efectos corporales específicos</a:t>
            </a:r>
            <a:endParaRPr lang="es-MX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98883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Estimulación del metabolismo de los carbohidratos</a:t>
            </a:r>
            <a:endParaRPr lang="es-MX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Aumenta la captación de glucosa por las células</a:t>
            </a:r>
          </a:p>
          <a:p>
            <a:r>
              <a:rPr lang="es-MX" dirty="0" smtClean="0"/>
              <a:t>Aumenta la glucolisis</a:t>
            </a:r>
          </a:p>
          <a:p>
            <a:r>
              <a:rPr lang="es-MX" dirty="0" smtClean="0"/>
              <a:t>Aumenta la </a:t>
            </a:r>
            <a:r>
              <a:rPr lang="es-MX" dirty="0" err="1" smtClean="0"/>
              <a:t>gluconeogenia</a:t>
            </a:r>
            <a:endParaRPr lang="es-MX" dirty="0"/>
          </a:p>
          <a:p>
            <a:r>
              <a:rPr lang="es-MX" dirty="0" smtClean="0"/>
              <a:t>Aumenta la absorción de carbohidratos por el tubo digestivo</a:t>
            </a:r>
          </a:p>
          <a:p>
            <a:r>
              <a:rPr lang="es-MX" dirty="0" smtClean="0"/>
              <a:t>Aumenta la secreción de insulina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83431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Estimulación sobre el metabolismo de los lípidos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Los lípidos se movilizan con rapidez del tejido adiposo, lo que disminuye los depósitos de grasa del organismo.</a:t>
            </a:r>
          </a:p>
          <a:p>
            <a:r>
              <a:rPr lang="es-MX" dirty="0" smtClean="0"/>
              <a:t>Incrementa la concentración plasmática de ácidos grasos libres y acelera su oxidación por las células.</a:t>
            </a:r>
          </a:p>
          <a:p>
            <a:r>
              <a:rPr lang="es-MX" dirty="0" smtClean="0"/>
              <a:t>Un incremento de hormona tiroidea provoca un descenso de la concentración de colesterol, </a:t>
            </a:r>
            <a:r>
              <a:rPr lang="es-MX" dirty="0" err="1" smtClean="0"/>
              <a:t>fosfolípidos</a:t>
            </a:r>
            <a:r>
              <a:rPr lang="es-MX" dirty="0" smtClean="0"/>
              <a:t>, triglicéridos y  aumenta la concentración de los ácidos grasos libres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82142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2000" b="1" dirty="0" smtClean="0"/>
              <a:t>HORMONAS METABÓLICAS TIROIDEAS</a:t>
            </a:r>
            <a:endParaRPr lang="es-MX" sz="2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La glándula tiroides es una de las glándulas más grandes, pesa entre </a:t>
            </a:r>
            <a:r>
              <a:rPr lang="es-MX" dirty="0" smtClean="0">
                <a:solidFill>
                  <a:srgbClr val="FF0000"/>
                </a:solidFill>
              </a:rPr>
              <a:t>15 y 20g </a:t>
            </a:r>
            <a:r>
              <a:rPr lang="es-MX" dirty="0" smtClean="0"/>
              <a:t>en los adultos sanos, secreta dos hormonas importantes.</a:t>
            </a:r>
          </a:p>
          <a:p>
            <a:r>
              <a:rPr lang="es-MX" dirty="0" smtClean="0"/>
              <a:t>Ambas inducen un notable aumento del metabolismo del organismo</a:t>
            </a:r>
            <a:r>
              <a:rPr lang="es-MX" dirty="0" smtClean="0">
                <a:solidFill>
                  <a:srgbClr val="FF0000"/>
                </a:solidFill>
              </a:rPr>
              <a:t>.</a:t>
            </a:r>
            <a:endParaRPr lang="es-MX" dirty="0"/>
          </a:p>
          <a:p>
            <a:pPr marL="45720" indent="0">
              <a:buNone/>
            </a:pPr>
            <a:endParaRPr lang="es-MX" dirty="0">
              <a:solidFill>
                <a:srgbClr val="FF0000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395536" y="4725144"/>
            <a:ext cx="3744416" cy="129614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TIROXINA (T4)</a:t>
            </a:r>
          </a:p>
          <a:p>
            <a:pPr algn="ctr"/>
            <a:r>
              <a:rPr lang="es-MX" dirty="0" smtClean="0"/>
              <a:t>93%</a:t>
            </a:r>
            <a:endParaRPr lang="es-MX" dirty="0"/>
          </a:p>
        </p:txBody>
      </p:sp>
      <p:sp>
        <p:nvSpPr>
          <p:cNvPr id="6" name="5 Rectángulo"/>
          <p:cNvSpPr/>
          <p:nvPr/>
        </p:nvSpPr>
        <p:spPr>
          <a:xfrm>
            <a:off x="4788024" y="4725144"/>
            <a:ext cx="3744416" cy="129614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TRIYODOTIRONINA (T3)</a:t>
            </a:r>
            <a:endParaRPr lang="es-MX" dirty="0"/>
          </a:p>
          <a:p>
            <a:pPr algn="ctr"/>
            <a:r>
              <a:rPr lang="es-MX" dirty="0" smtClean="0"/>
              <a:t>7%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85472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 descr="C:\Users\Jonathan\Downloads\IMG-20140824-WA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81025"/>
            <a:ext cx="7620000" cy="569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Estimulación sobre el metabolismo de los lípidos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Un descenso en la secreción tiroidea provoca un aumento en las concentraciones plasmáticas de colesterol y triglicéridos y origina un depósito excesivo de lípidos en el hígado.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121109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1340768"/>
            <a:ext cx="8280920" cy="1154097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Efectos sobre el aparato cardiovascular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Aumento de la FC</a:t>
            </a:r>
          </a:p>
          <a:p>
            <a:r>
              <a:rPr lang="es-MX" dirty="0" smtClean="0"/>
              <a:t>Aumento del flujo sanguíneo</a:t>
            </a:r>
          </a:p>
          <a:p>
            <a:r>
              <a:rPr lang="es-MX" dirty="0" smtClean="0"/>
              <a:t>Aumento de la Fuerza de Contracción</a:t>
            </a:r>
          </a:p>
          <a:p>
            <a:r>
              <a:rPr lang="es-MX" dirty="0" smtClean="0"/>
              <a:t>Aumento de la TA sistólica de 10 a 15mmHg y disminución similar de la presión diastólica.(conservación de la PAM)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98830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Efectos sobre mecanismos corporales específicos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Aumento de la respiración (frecuencia y profundidad)</a:t>
            </a:r>
          </a:p>
          <a:p>
            <a:r>
              <a:rPr lang="es-MX" dirty="0" smtClean="0"/>
              <a:t>Aumento de la motilidad digestiva</a:t>
            </a:r>
          </a:p>
          <a:p>
            <a:r>
              <a:rPr lang="es-MX" dirty="0" smtClean="0"/>
              <a:t>Efectos excitadores sobre el SNC</a:t>
            </a:r>
          </a:p>
          <a:p>
            <a:r>
              <a:rPr lang="es-MX" dirty="0" smtClean="0"/>
              <a:t>Temblor muscular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94736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Efecto sobre otras glándulas endocrinas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70999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TSH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err="1" smtClean="0"/>
              <a:t>Glucoproteina</a:t>
            </a:r>
            <a:r>
              <a:rPr lang="es-MX" dirty="0" smtClean="0"/>
              <a:t> Secretada por la </a:t>
            </a:r>
            <a:r>
              <a:rPr lang="es-MX" dirty="0" err="1" smtClean="0"/>
              <a:t>adenohipófisis</a:t>
            </a:r>
            <a:endParaRPr lang="es-MX" dirty="0" smtClean="0"/>
          </a:p>
          <a:p>
            <a:r>
              <a:rPr lang="es-MX" dirty="0" smtClean="0"/>
              <a:t>Activa la </a:t>
            </a:r>
            <a:r>
              <a:rPr lang="es-MX" dirty="0" err="1" smtClean="0"/>
              <a:t>adenil</a:t>
            </a:r>
            <a:r>
              <a:rPr lang="es-MX" dirty="0" smtClean="0"/>
              <a:t> </a:t>
            </a:r>
            <a:r>
              <a:rPr lang="es-MX" dirty="0" err="1" smtClean="0"/>
              <a:t>cilcasa</a:t>
            </a:r>
            <a:r>
              <a:rPr lang="es-MX" dirty="0" smtClean="0"/>
              <a:t> que aumenta los niveles de </a:t>
            </a:r>
            <a:r>
              <a:rPr lang="es-MX" dirty="0" err="1" smtClean="0"/>
              <a:t>AMPc</a:t>
            </a:r>
            <a:endParaRPr lang="es-MX" dirty="0" smtClean="0"/>
          </a:p>
          <a:p>
            <a:r>
              <a:rPr lang="es-MX" dirty="0" smtClean="0"/>
              <a:t>El resultado es un aumento en la secreción de hormonas tiroideas.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87316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Funciones de la TSH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02920" indent="-457200">
              <a:buFont typeface="+mj-lt"/>
              <a:buAutoNum type="arabicPeriod"/>
            </a:pPr>
            <a:r>
              <a:rPr lang="es-MX" dirty="0" smtClean="0"/>
              <a:t>Eleva la proteólisis de </a:t>
            </a:r>
            <a:r>
              <a:rPr lang="es-MX" dirty="0" err="1" smtClean="0"/>
              <a:t>tiroglobulina</a:t>
            </a:r>
            <a:endParaRPr lang="es-MX" dirty="0" smtClean="0"/>
          </a:p>
          <a:p>
            <a:pPr marL="502920" indent="-457200">
              <a:buFont typeface="+mj-lt"/>
              <a:buAutoNum type="arabicPeriod"/>
            </a:pPr>
            <a:r>
              <a:rPr lang="es-MX" dirty="0" smtClean="0"/>
              <a:t>Incrementa la actividad de la bomba de yoduro</a:t>
            </a:r>
          </a:p>
          <a:p>
            <a:pPr marL="502920" indent="-457200">
              <a:buFont typeface="+mj-lt"/>
              <a:buAutoNum type="arabicPeriod"/>
            </a:pPr>
            <a:r>
              <a:rPr lang="es-MX" dirty="0" smtClean="0"/>
              <a:t>Intensifica la yodación de la tirosina</a:t>
            </a:r>
          </a:p>
          <a:p>
            <a:pPr marL="502920" indent="-457200">
              <a:buFont typeface="+mj-lt"/>
              <a:buAutoNum type="arabicPeriod"/>
            </a:pPr>
            <a:r>
              <a:rPr lang="es-MX" dirty="0" smtClean="0"/>
              <a:t>Aumenta el tamaño y la actividad de las célula foliculares</a:t>
            </a:r>
          </a:p>
          <a:p>
            <a:pPr marL="502920" indent="-457200">
              <a:buFont typeface="+mj-lt"/>
              <a:buAutoNum type="arabicPeriod"/>
            </a:pPr>
            <a:r>
              <a:rPr lang="es-MX" dirty="0" smtClean="0"/>
              <a:t>Incrementa el tamaño de las células tiroideas y transforma las células cúbicas en cilíndricas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11510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TRH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i="1" dirty="0" err="1" smtClean="0"/>
              <a:t>Piroglutamil-histidli-prolina.amida</a:t>
            </a:r>
            <a:endParaRPr lang="es-MX" i="1" dirty="0" smtClean="0"/>
          </a:p>
          <a:p>
            <a:r>
              <a:rPr lang="es-MX" i="1" dirty="0" smtClean="0"/>
              <a:t>Amida </a:t>
            </a:r>
            <a:r>
              <a:rPr lang="es-MX" i="1" dirty="0" err="1" smtClean="0"/>
              <a:t>tripeptidica</a:t>
            </a:r>
            <a:endParaRPr lang="es-MX" i="1" dirty="0" smtClean="0"/>
          </a:p>
          <a:p>
            <a:pPr algn="just"/>
            <a:r>
              <a:rPr lang="es-MX" dirty="0" smtClean="0"/>
              <a:t>Secretada en las terminaciones nerviosas de la </a:t>
            </a:r>
            <a:r>
              <a:rPr lang="es-MX" dirty="0" err="1" smtClean="0"/>
              <a:t>eminecia</a:t>
            </a:r>
            <a:r>
              <a:rPr lang="es-MX" dirty="0" smtClean="0"/>
              <a:t>  media del </a:t>
            </a:r>
            <a:r>
              <a:rPr lang="es-MX" dirty="0" err="1" smtClean="0"/>
              <a:t>hipotalamo</a:t>
            </a:r>
            <a:r>
              <a:rPr lang="es-MX" dirty="0" smtClean="0"/>
              <a:t>.</a:t>
            </a:r>
          </a:p>
          <a:p>
            <a:pPr algn="just"/>
            <a:r>
              <a:rPr lang="es-MX" dirty="0" smtClean="0"/>
              <a:t>Llega a la hipófisis a través de los vasos porta hipotálamo hipofisarios.</a:t>
            </a:r>
          </a:p>
          <a:p>
            <a:pPr algn="just"/>
            <a:r>
              <a:rPr lang="es-MX" dirty="0" smtClean="0"/>
              <a:t>Activa receptores en la membrana celular de la hipófisis</a:t>
            </a:r>
          </a:p>
          <a:p>
            <a:pPr algn="just"/>
            <a:r>
              <a:rPr lang="es-MX" dirty="0" smtClean="0"/>
              <a:t>Segundo mensajero: </a:t>
            </a:r>
            <a:r>
              <a:rPr lang="es-MX" i="1" dirty="0" err="1" smtClean="0"/>
              <a:t>fosfolipasa</a:t>
            </a:r>
            <a:r>
              <a:rPr lang="es-MX" i="1" dirty="0" smtClean="0"/>
              <a:t> C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33714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2050" name="Picture 2" descr="C:\Users\Jonathan\Downloads\10576990_805158659505480_650895239455579313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7992888" cy="67438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831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19458" name="Picture 2" descr="File:Solid cell nest of the thyroid gland - high m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658" cy="6093296"/>
          </a:xfrm>
          <a:prstGeom prst="rect">
            <a:avLst/>
          </a:prstGeom>
          <a:noFill/>
        </p:spPr>
      </p:pic>
      <p:pic>
        <p:nvPicPr>
          <p:cNvPr id="19460" name="Picture 4" descr="http://micro.magnet.fsu.edu/primer/anatomy/brightfieldgallery/images/thyroidgland20xlarge.jpg"/>
          <p:cNvPicPr>
            <a:picLocks noChangeAspect="1" noChangeArrowheads="1"/>
          </p:cNvPicPr>
          <p:nvPr/>
        </p:nvPicPr>
        <p:blipFill>
          <a:blip r:embed="rId3" cstate="print"/>
          <a:srcRect r="2535" b="4228"/>
          <a:stretch>
            <a:fillRect/>
          </a:stretch>
        </p:blipFill>
        <p:spPr bwMode="auto">
          <a:xfrm>
            <a:off x="0" y="-1"/>
            <a:ext cx="9144000" cy="65089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HORMONAS METABOLICAS TIROIDEAS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LA AUSENCIA COMPLETA DE SECRECIÓN TIROIDEA PROVOCA DESCENSOS METABOLICOS DE HASTA 40-50% INFERIORES A LOS NIVELES NORMALES.</a:t>
            </a:r>
          </a:p>
          <a:p>
            <a:endParaRPr lang="es-MX" dirty="0"/>
          </a:p>
          <a:p>
            <a:r>
              <a:rPr lang="es-MX" dirty="0" smtClean="0"/>
              <a:t>LA SECRECIÓN EXCESIVA AUMENTA EL METABOLISMO HASTA 60-100% POR ENCIMA DE LO NORMAL.</a:t>
            </a:r>
          </a:p>
        </p:txBody>
      </p:sp>
    </p:spTree>
    <p:extLst>
      <p:ext uri="{BB962C8B-B14F-4D97-AF65-F5344CB8AC3E}">
        <p14:creationId xmlns="" xmlns:p14="http://schemas.microsoft.com/office/powerpoint/2010/main" val="189069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HORMONAS METABOLICAS TIROIDEAS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La secreción tiroidea está controlada por la </a:t>
            </a:r>
            <a:r>
              <a:rPr lang="es-MX" b="1" dirty="0" err="1" smtClean="0">
                <a:solidFill>
                  <a:srgbClr val="FF0000"/>
                </a:solidFill>
              </a:rPr>
              <a:t>tirotropina</a:t>
            </a:r>
            <a:r>
              <a:rPr lang="es-MX" b="1" dirty="0" smtClean="0">
                <a:solidFill>
                  <a:srgbClr val="FF0000"/>
                </a:solidFill>
              </a:rPr>
              <a:t> (TSH), </a:t>
            </a:r>
            <a:r>
              <a:rPr lang="es-MX" b="1" dirty="0" smtClean="0"/>
              <a:t>secretada por la </a:t>
            </a:r>
            <a:r>
              <a:rPr lang="es-MX" b="1" dirty="0" err="1" smtClean="0"/>
              <a:t>adenohipofisis</a:t>
            </a:r>
            <a:r>
              <a:rPr lang="es-MX" b="1" dirty="0" smtClean="0"/>
              <a:t>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31346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HORMONAS METABOLICAS TIROIDEAS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La glándula tiroides secreta </a:t>
            </a:r>
            <a:r>
              <a:rPr lang="es-MX" b="1" dirty="0" smtClean="0"/>
              <a:t>calcitonina</a:t>
            </a:r>
            <a:r>
              <a:rPr lang="es-MX" dirty="0" smtClean="0"/>
              <a:t>, una hormona importante para el metabolismo del calcio.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82640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a">
  <a:themeElements>
    <a:clrScheme name="Perspectiva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6796</TotalTime>
  <Words>1406</Words>
  <Application>Microsoft Office PowerPoint</Application>
  <PresentationFormat>Presentación en pantalla (4:3)</PresentationFormat>
  <Paragraphs>148</Paragraphs>
  <Slides>58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58</vt:i4>
      </vt:variant>
    </vt:vector>
  </HeadingPairs>
  <TitlesOfParts>
    <vt:vector size="59" baseType="lpstr">
      <vt:lpstr>Perspectiva</vt:lpstr>
      <vt:lpstr>HORMONAS METABÓLICAS TIROIDEAS…</vt:lpstr>
      <vt:lpstr>Diapositiva 2</vt:lpstr>
      <vt:lpstr>Diapositiva 3</vt:lpstr>
      <vt:lpstr>Diapositiva 4</vt:lpstr>
      <vt:lpstr>HORMONAS METABÓLICAS TIROIDEAS</vt:lpstr>
      <vt:lpstr>Diapositiva 6</vt:lpstr>
      <vt:lpstr>HORMONAS METABOLICAS TIROIDEAS</vt:lpstr>
      <vt:lpstr>HORMONAS METABOLICAS TIROIDEAS</vt:lpstr>
      <vt:lpstr>HORMONAS METABOLICAS TIROIDEAS</vt:lpstr>
      <vt:lpstr>SINTESIS DE SECRECIÓN DE HORMONAS TIROIDEAS</vt:lpstr>
      <vt:lpstr>Diapositiva 11</vt:lpstr>
      <vt:lpstr>Anatomía Fisiológica de la glándula tiroides </vt:lpstr>
      <vt:lpstr>Aspecto microscópico de la glándula tiroides</vt:lpstr>
      <vt:lpstr>El yoduro es necesario para la formación de tiroxina</vt:lpstr>
      <vt:lpstr>Yoduros </vt:lpstr>
      <vt:lpstr>Diapositiva 16</vt:lpstr>
      <vt:lpstr>Simportador del yoduro de sodio (Nais…)</vt:lpstr>
      <vt:lpstr>Diapositiva 18</vt:lpstr>
      <vt:lpstr>Atrapamiento de Yoduro</vt:lpstr>
      <vt:lpstr>TSH</vt:lpstr>
      <vt:lpstr>Pendrina </vt:lpstr>
      <vt:lpstr>Diapositiva 22</vt:lpstr>
      <vt:lpstr>Tiroglobulina</vt:lpstr>
      <vt:lpstr>Oxidación del ion yoduro </vt:lpstr>
      <vt:lpstr>Diapositiva 25</vt:lpstr>
      <vt:lpstr>Organificación de tiroglobulina </vt:lpstr>
      <vt:lpstr>Diapositiva 27</vt:lpstr>
      <vt:lpstr>Almacenamiento de tiroglobulina</vt:lpstr>
      <vt:lpstr>Diapositiva 29</vt:lpstr>
      <vt:lpstr>Diapositiva 30</vt:lpstr>
      <vt:lpstr>Diapositiva 31</vt:lpstr>
      <vt:lpstr>Diapositiva 32</vt:lpstr>
      <vt:lpstr>Transporte</vt:lpstr>
      <vt:lpstr>Liberación y almacenamiento</vt:lpstr>
      <vt:lpstr>Diapositiva 35</vt:lpstr>
      <vt:lpstr>FUNCIONES FISIOLÓGICAS DE LAS HORMONAS METABOLICAS TIROIDEAS</vt:lpstr>
      <vt:lpstr>Funciones Fisiológicas de las Hormonas Metabólicas Tiroideas</vt:lpstr>
      <vt:lpstr>Diapositiva 38</vt:lpstr>
      <vt:lpstr>Aumento de la transcripción de genes</vt:lpstr>
      <vt:lpstr>Activación de los receptores nucleares</vt:lpstr>
      <vt:lpstr>Efectos celulares no genómicos</vt:lpstr>
      <vt:lpstr>Diapositiva 42</vt:lpstr>
      <vt:lpstr>Aumento de la actividad metabólica celular</vt:lpstr>
      <vt:lpstr>Aumento en número y actividad de las mitocondrias</vt:lpstr>
      <vt:lpstr>Facilitación del transporte activo a través de la membrana celular</vt:lpstr>
      <vt:lpstr>Diapositiva 46</vt:lpstr>
      <vt:lpstr>Efecto de las Hormonas Metabólicas Tiroideas sobre efectos corporales específicos</vt:lpstr>
      <vt:lpstr>Estimulación del metabolismo de los carbohidratos</vt:lpstr>
      <vt:lpstr>Estimulación sobre el metabolismo de los lípidos</vt:lpstr>
      <vt:lpstr>Diapositiva 50</vt:lpstr>
      <vt:lpstr>Estimulación sobre el metabolismo de los lípidos</vt:lpstr>
      <vt:lpstr>Efectos sobre el aparato cardiovascular</vt:lpstr>
      <vt:lpstr>Efectos sobre mecanismos corporales específicos</vt:lpstr>
      <vt:lpstr>Efecto sobre otras glándulas endocrinas</vt:lpstr>
      <vt:lpstr>TSH</vt:lpstr>
      <vt:lpstr>Funciones de la TSH</vt:lpstr>
      <vt:lpstr>TRH</vt:lpstr>
      <vt:lpstr>Diapositiva 58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HORMONAS METABOLICAS TIROIDEAS</dc:title>
  <dc:creator>Obed Márquez</dc:creator>
  <cp:lastModifiedBy>Johnnathan</cp:lastModifiedBy>
  <cp:revision>49</cp:revision>
  <dcterms:created xsi:type="dcterms:W3CDTF">2011-12-10T03:56:20Z</dcterms:created>
  <dcterms:modified xsi:type="dcterms:W3CDTF">2014-09-23T08:39:33Z</dcterms:modified>
</cp:coreProperties>
</file>